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7" r:id="rId2"/>
    <p:sldId id="258" r:id="rId3"/>
    <p:sldId id="259" r:id="rId4"/>
    <p:sldId id="261" r:id="rId5"/>
    <p:sldId id="260" r:id="rId6"/>
    <p:sldId id="263" r:id="rId7"/>
    <p:sldId id="262" r:id="rId8"/>
    <p:sldId id="264" r:id="rId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1"/>
      <p:bold r:id="rId12"/>
      <p:italic r:id="rId13"/>
      <p:boldItalic r:id="rId14"/>
    </p:embeddedFont>
    <p:embeddedFont>
      <p:font typeface="Montserrat SemiBold" panose="000007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90392980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90392980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290392980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290392980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90392980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90392980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9039298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29039298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90392980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90392980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290392980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290392980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903929805_5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903929805_5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gi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youtube.com/watch?v=aCLAOy6iWAs" TargetMode="External"/><Relationship Id="rId5" Type="http://schemas.openxmlformats.org/officeDocument/2006/relationships/hyperlink" Target="https://github.com/jayita13/oneAPI_ODAV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38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53850" y="3847425"/>
            <a:ext cx="30000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dirty="0">
                <a:solidFill>
                  <a:srgbClr val="2027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Team Name : </a:t>
            </a:r>
            <a:r>
              <a:rPr lang="en-GB" sz="2100" dirty="0" err="1">
                <a:solidFill>
                  <a:srgbClr val="2027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Hitaya</a:t>
            </a:r>
            <a:endParaRPr lang="en-GB" sz="2100" dirty="0">
              <a:solidFill>
                <a:srgbClr val="2027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53850" y="4355226"/>
            <a:ext cx="870094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dirty="0">
                <a:solidFill>
                  <a:srgbClr val="2027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Team Members : Jayita Bhattacharyya, Arnab Das, </a:t>
            </a:r>
            <a:r>
              <a:rPr lang="en-GB" sz="2100" dirty="0" err="1">
                <a:solidFill>
                  <a:srgbClr val="2027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Sayan</a:t>
            </a:r>
            <a:r>
              <a:rPr lang="en-GB" sz="2100" dirty="0">
                <a:solidFill>
                  <a:srgbClr val="2027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Sinha, </a:t>
            </a:r>
            <a:r>
              <a:rPr lang="en-GB" sz="2100" dirty="0" err="1">
                <a:solidFill>
                  <a:srgbClr val="2027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Subhasish</a:t>
            </a:r>
            <a:r>
              <a:rPr lang="en-GB" sz="2100" dirty="0">
                <a:solidFill>
                  <a:srgbClr val="2027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Dutta</a:t>
            </a:r>
            <a:endParaRPr sz="5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53850" y="3339525"/>
            <a:ext cx="6801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dirty="0" err="1">
                <a:solidFill>
                  <a:srgbClr val="2027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oneAPI_ODAV</a:t>
            </a:r>
            <a:r>
              <a:rPr lang="en-GB" sz="2100" dirty="0">
                <a:solidFill>
                  <a:srgbClr val="2027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- </a:t>
            </a:r>
            <a:r>
              <a:rPr lang="en-GB" sz="2100" dirty="0" err="1">
                <a:solidFill>
                  <a:srgbClr val="2027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oneAPI</a:t>
            </a:r>
            <a:endParaRPr sz="2100" dirty="0">
              <a:solidFill>
                <a:srgbClr val="2027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87616"/>
          <a:stretch/>
        </p:blipFill>
        <p:spPr>
          <a:xfrm>
            <a:off x="0" y="0"/>
            <a:ext cx="9144003" cy="63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 t="95921"/>
          <a:stretch/>
        </p:blipFill>
        <p:spPr>
          <a:xfrm>
            <a:off x="0" y="4933725"/>
            <a:ext cx="9144003" cy="2097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311700" y="710149"/>
            <a:ext cx="8520600" cy="4122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Problem Statement - </a:t>
            </a:r>
            <a:r>
              <a:rPr lang="en-IN" sz="1800" dirty="0"/>
              <a:t>Object Detection For Autonomous Vehicles</a:t>
            </a:r>
            <a:endParaRPr lang="en-GB" sz="1800" dirty="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A real-time object detection </a:t>
            </a:r>
            <a:r>
              <a:rPr lang="en-US"/>
              <a:t>&amp; instance segmentation </a:t>
            </a:r>
            <a:r>
              <a:rPr lang="en-US" dirty="0"/>
              <a:t>model for autonomous vehicles using computer vision techniques and Intel® AI Analytics Toolkits its libraries, and SYCL/DPC++ Libraries. To create a deep learning model that can accurately detect &amp; segments objects such as pedestrians, vehicles, traffic signs, and traffic signals. The model should perform with high accuracy and low latency, ensuring safe navigation for autonomous vehicles.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dirty="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" name="Picture 2" descr="A picture containing diagram, map, screenshot, plan&#10;&#10;Description automatically generated">
            <a:extLst>
              <a:ext uri="{FF2B5EF4-FFF2-40B4-BE49-F238E27FC236}">
                <a16:creationId xmlns:a16="http://schemas.microsoft.com/office/drawing/2014/main" id="{E8D382CA-555C-27BD-DA78-2AC1D2519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13" y="2571750"/>
            <a:ext cx="3754244" cy="2111762"/>
          </a:xfrm>
          <a:prstGeom prst="rect">
            <a:avLst/>
          </a:prstGeom>
        </p:spPr>
      </p:pic>
      <p:pic>
        <p:nvPicPr>
          <p:cNvPr id="5" name="Picture 4" descr="A screenshot of a video&#10;&#10;Description automatically generated with low confidence">
            <a:extLst>
              <a:ext uri="{FF2B5EF4-FFF2-40B4-BE49-F238E27FC236}">
                <a16:creationId xmlns:a16="http://schemas.microsoft.com/office/drawing/2014/main" id="{D001B811-8424-54C1-B9DA-395796303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571750"/>
            <a:ext cx="4155687" cy="21912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87616"/>
          <a:stretch/>
        </p:blipFill>
        <p:spPr>
          <a:xfrm>
            <a:off x="-3" y="0"/>
            <a:ext cx="9144003" cy="63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 rotWithShape="1">
          <a:blip r:embed="rId4">
            <a:alphaModFix/>
          </a:blip>
          <a:srcRect t="95921"/>
          <a:stretch/>
        </p:blipFill>
        <p:spPr>
          <a:xfrm>
            <a:off x="0" y="4933725"/>
            <a:ext cx="9144003" cy="2097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970784" y="411639"/>
            <a:ext cx="7508488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900" dirty="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Architecture</a:t>
            </a:r>
            <a:endParaRPr sz="1900" dirty="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" name="Picture 2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43CE436D-9AFB-A641-E80B-3B650A406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55" y="1119092"/>
            <a:ext cx="8779726" cy="381463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B821373-3EDD-4FE7-C011-7149EA93D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24" y="2950530"/>
            <a:ext cx="306060" cy="26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FC7DB22-E7BF-B485-3942-055466398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611" y="1593798"/>
            <a:ext cx="306060" cy="26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87616"/>
          <a:stretch/>
        </p:blipFill>
        <p:spPr>
          <a:xfrm>
            <a:off x="0" y="0"/>
            <a:ext cx="9144003" cy="63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4">
            <a:alphaModFix/>
          </a:blip>
          <a:srcRect t="95921"/>
          <a:stretch/>
        </p:blipFill>
        <p:spPr>
          <a:xfrm>
            <a:off x="0" y="4933725"/>
            <a:ext cx="9144003" cy="2097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1064100" y="538699"/>
            <a:ext cx="7015800" cy="63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dirty="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Demo Video/Live Demo</a:t>
            </a:r>
            <a:endParaRPr sz="1900" dirty="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" name="Picture 6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C6D74F93-8871-D081-7651-180B16FCE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46" y="1041087"/>
            <a:ext cx="8296507" cy="37093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87616"/>
          <a:stretch/>
        </p:blipFill>
        <p:spPr>
          <a:xfrm>
            <a:off x="0" y="0"/>
            <a:ext cx="9144003" cy="63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4">
            <a:alphaModFix/>
          </a:blip>
          <a:srcRect t="95921"/>
          <a:stretch/>
        </p:blipFill>
        <p:spPr>
          <a:xfrm>
            <a:off x="0" y="4933725"/>
            <a:ext cx="9144003" cy="20977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334537" y="577012"/>
            <a:ext cx="8474926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1960" dirty="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Core components of </a:t>
            </a:r>
            <a:r>
              <a:rPr lang="en-GB" sz="1960" dirty="0" err="1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oneAPI</a:t>
            </a:r>
            <a:r>
              <a:rPr lang="en-GB" sz="1960" dirty="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used in the project</a:t>
            </a:r>
          </a:p>
          <a:p>
            <a:pPr algn="l"/>
            <a:r>
              <a:rPr lang="en-IN" sz="4000" b="1" i="0" dirty="0">
                <a:solidFill>
                  <a:srgbClr val="555555"/>
                </a:solidFill>
                <a:effectLst/>
                <a:latin typeface="Intel Clear Light" panose="020B0404020203020204"/>
              </a:rPr>
              <a:t>		</a:t>
            </a:r>
            <a:endParaRPr lang="en-IN" sz="1800" b="1" i="0" dirty="0">
              <a:solidFill>
                <a:srgbClr val="555555"/>
              </a:solidFill>
              <a:effectLst/>
              <a:latin typeface="Intel Clear Light" panose="020B0404020203020204"/>
            </a:endParaRPr>
          </a:p>
          <a:p>
            <a:pPr marL="171450" lvl="2" indent="-171450">
              <a:buFont typeface="Wingdings" panose="05000000000000000000" pitchFamily="2" charset="2"/>
              <a:buChar char="ü"/>
            </a:pPr>
            <a:r>
              <a:rPr lang="en-IN" sz="2000" b="0" i="0" dirty="0">
                <a:solidFill>
                  <a:srgbClr val="555555"/>
                </a:solidFill>
                <a:effectLst/>
                <a:latin typeface="Intel Clear" panose="020B0604020203020204"/>
              </a:rPr>
              <a:t>Intel® Optimization for </a:t>
            </a:r>
            <a:r>
              <a:rPr lang="en-IN" sz="2000" b="0" i="0" dirty="0" err="1">
                <a:solidFill>
                  <a:srgbClr val="555555"/>
                </a:solidFill>
                <a:effectLst/>
                <a:latin typeface="Intel Clear" panose="020B0604020203020204"/>
              </a:rPr>
              <a:t>PyTorch</a:t>
            </a:r>
            <a:r>
              <a:rPr lang="en-IN" sz="2000" b="0" i="0" dirty="0">
                <a:solidFill>
                  <a:srgbClr val="555555"/>
                </a:solidFill>
                <a:effectLst/>
                <a:latin typeface="Intel Clear" panose="020B0604020203020204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en-IN" sz="2000" b="0" i="0" dirty="0">
                <a:solidFill>
                  <a:srgbClr val="555555"/>
                </a:solidFill>
                <a:effectLst/>
                <a:latin typeface="Intel Clear" panose="020B0604020203020204"/>
              </a:rPr>
              <a:t>Intel® Distribution for Python </a:t>
            </a: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en-IN" sz="2000" b="0" i="0" dirty="0">
                <a:solidFill>
                  <a:srgbClr val="555555"/>
                </a:solidFill>
                <a:effectLst/>
                <a:latin typeface="Intel Clear" panose="020B0604020203020204"/>
              </a:rPr>
              <a:t>Intel® Distribution of </a:t>
            </a:r>
            <a:r>
              <a:rPr lang="en-IN" sz="2000" b="0" i="0" dirty="0" err="1">
                <a:solidFill>
                  <a:srgbClr val="555555"/>
                </a:solidFill>
                <a:effectLst/>
                <a:latin typeface="Intel Clear" panose="020B0604020203020204"/>
              </a:rPr>
              <a:t>Modin</a:t>
            </a:r>
            <a:r>
              <a:rPr lang="en-IN" sz="2000" b="0" i="0" dirty="0">
                <a:solidFill>
                  <a:srgbClr val="555555"/>
                </a:solidFill>
                <a:effectLst/>
                <a:latin typeface="Intel Clear" panose="020B0604020203020204"/>
              </a:rPr>
              <a:t> (For Data Analysis)</a:t>
            </a:r>
          </a:p>
          <a:p>
            <a:pPr algn="l"/>
            <a:endParaRPr lang="en-IN" sz="2000" b="0" i="0" dirty="0">
              <a:solidFill>
                <a:srgbClr val="555555"/>
              </a:solidFill>
              <a:effectLst/>
              <a:latin typeface="Intel Clear" panose="020B0604020203020204"/>
            </a:endParaRPr>
          </a:p>
          <a:p>
            <a:pPr algn="l"/>
            <a:r>
              <a:rPr lang="en-IN" sz="2000" b="1" dirty="0">
                <a:solidFill>
                  <a:srgbClr val="555555"/>
                </a:solidFill>
                <a:latin typeface="Intel Clear" panose="020B0604020203020204"/>
              </a:rPr>
              <a:t>How is helps us?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dirty="0">
                <a:solidFill>
                  <a:srgbClr val="555555"/>
                </a:solidFill>
                <a:latin typeface="Intel Clear" panose="020B0604020203020204"/>
              </a:rPr>
              <a:t>Model training and performance got significant boost after training it using Intel Dev cloud using </a:t>
            </a:r>
            <a:r>
              <a:rPr lang="en-IN" sz="1800" dirty="0" err="1">
                <a:solidFill>
                  <a:srgbClr val="555555"/>
                </a:solidFill>
                <a:latin typeface="Intel Clear" panose="020B0604020203020204"/>
              </a:rPr>
              <a:t>Jupyter</a:t>
            </a:r>
            <a:r>
              <a:rPr lang="en-IN" sz="1800" dirty="0">
                <a:solidFill>
                  <a:srgbClr val="555555"/>
                </a:solidFill>
                <a:latin typeface="Intel Clear" panose="020B0604020203020204"/>
              </a:rPr>
              <a:t> Notebook.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dirty="0">
                <a:solidFill>
                  <a:srgbClr val="555555"/>
                </a:solidFill>
                <a:latin typeface="Intel Clear" panose="020B0604020203020204"/>
              </a:rPr>
              <a:t>We can train on a huge dataset at the same time, by using Dev cloud.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lang="en-GB" sz="1960" dirty="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2049FB-2EA8-3432-569B-EBBCB4D8C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326" y="1621446"/>
            <a:ext cx="873357" cy="76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87616"/>
          <a:stretch/>
        </p:blipFill>
        <p:spPr>
          <a:xfrm>
            <a:off x="0" y="0"/>
            <a:ext cx="9144003" cy="63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 rotWithShape="1">
          <a:blip r:embed="rId4">
            <a:alphaModFix/>
          </a:blip>
          <a:srcRect t="95921"/>
          <a:stretch/>
        </p:blipFill>
        <p:spPr>
          <a:xfrm>
            <a:off x="0" y="4933725"/>
            <a:ext cx="9144003" cy="20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591219" y="437578"/>
            <a:ext cx="7708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900" dirty="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Results Summary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900" dirty="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With </a:t>
            </a:r>
            <a:r>
              <a:rPr lang="en-GB" sz="1900" dirty="0" err="1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OneAPI</a:t>
            </a:r>
            <a:r>
              <a:rPr lang="en-GB" sz="1900" dirty="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		  Without </a:t>
            </a:r>
            <a:r>
              <a:rPr lang="en-GB" sz="1900" dirty="0" err="1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OneAPI</a:t>
            </a:r>
            <a:endParaRPr lang="en-GB" sz="1900" dirty="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GB" sz="1900" dirty="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940A8A2-9AEE-3A7C-0253-2DD93264A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6702" y="2419350"/>
            <a:ext cx="3787698" cy="378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E71AFE-DC01-4CB9-5A4B-8C8AB87C5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55" y="1355803"/>
            <a:ext cx="3499776" cy="800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D018C3-B29E-7606-C469-AF174E12A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5092" y="1330374"/>
            <a:ext cx="4304371" cy="8003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D60B9F-C935-A2DC-E516-6A0890970361}"/>
              </a:ext>
            </a:extLst>
          </p:cNvPr>
          <p:cNvSpPr txBox="1"/>
          <p:nvPr/>
        </p:nvSpPr>
        <p:spPr>
          <a:xfrm>
            <a:off x="648479" y="2763839"/>
            <a:ext cx="342543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Model gains almost </a:t>
            </a:r>
            <a:r>
              <a:rPr lang="en-IN" b="1" dirty="0"/>
              <a:t>1.5x faster </a:t>
            </a:r>
            <a:r>
              <a:rPr lang="en-IN" dirty="0"/>
              <a:t>performance training optimized speed with IPEX (Intel Optimization for </a:t>
            </a:r>
            <a:r>
              <a:rPr lang="en-IN" dirty="0" err="1"/>
              <a:t>PyTorch</a:t>
            </a:r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CPU Wall time shows comparison in each epoch.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EA646-B17B-460B-5DE1-FEF1F34AD0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0031" y="2407323"/>
            <a:ext cx="4579432" cy="24047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87616"/>
          <a:stretch/>
        </p:blipFill>
        <p:spPr>
          <a:xfrm>
            <a:off x="0" y="0"/>
            <a:ext cx="9144003" cy="63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 rotWithShape="1">
          <a:blip r:embed="rId4">
            <a:alphaModFix/>
          </a:blip>
          <a:srcRect t="95921"/>
          <a:stretch/>
        </p:blipFill>
        <p:spPr>
          <a:xfrm>
            <a:off x="0" y="4933725"/>
            <a:ext cx="9144003" cy="20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622800" y="784800"/>
            <a:ext cx="78984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900" dirty="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GitHub Link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GB" sz="1900" dirty="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IN" sz="1900" u="sng" dirty="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900" u="sng" dirty="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E831C0-9F3F-E5C6-F021-08F16A2CC00F}"/>
              </a:ext>
            </a:extLst>
          </p:cNvPr>
          <p:cNvSpPr txBox="1"/>
          <p:nvPr/>
        </p:nvSpPr>
        <p:spPr>
          <a:xfrm>
            <a:off x="622800" y="1954328"/>
            <a:ext cx="8393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Codebase Link - </a:t>
            </a:r>
            <a:r>
              <a:rPr lang="en-IN" sz="1600" u="sng" dirty="0">
                <a:solidFill>
                  <a:srgbClr val="0097A7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https://github.com/jayita13/oneAPI_ODAV</a:t>
            </a:r>
            <a:endParaRPr lang="en-IN" sz="1600" u="sng" dirty="0">
              <a:solidFill>
                <a:srgbClr val="0097A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r>
              <a:rPr lang="en-IN" sz="16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</a:p>
          <a:p>
            <a:r>
              <a:rPr lang="en-IN" sz="16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Working Demo Video - </a:t>
            </a:r>
            <a:r>
              <a:rPr lang="en-IN" sz="1600" u="sng" dirty="0">
                <a:solidFill>
                  <a:srgbClr val="0097A7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6"/>
              </a:rPr>
              <a:t>https://www.youtube.com/watch?v=aCLAOy6iWAs</a:t>
            </a:r>
            <a:endParaRPr lang="en-IN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 rotWithShape="1">
          <a:blip r:embed="rId4">
            <a:alphaModFix/>
          </a:blip>
          <a:srcRect b="87616"/>
          <a:stretch/>
        </p:blipFill>
        <p:spPr>
          <a:xfrm>
            <a:off x="0" y="0"/>
            <a:ext cx="9144003" cy="6369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4457675" y="2428175"/>
            <a:ext cx="2347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600" b="1">
                <a:solidFill>
                  <a:srgbClr val="39E2FF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2100" b="1">
              <a:solidFill>
                <a:srgbClr val="39E2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254</Words>
  <Application>Microsoft Office PowerPoint</Application>
  <PresentationFormat>On-screen Show (16:9)</PresentationFormat>
  <Paragraphs>27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Intel Clear Light</vt:lpstr>
      <vt:lpstr>Montserrat</vt:lpstr>
      <vt:lpstr>Intel Clear</vt:lpstr>
      <vt:lpstr>Montserrat SemiBold</vt:lpstr>
      <vt:lpstr>Arial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Jayita Bhattacharyya</cp:lastModifiedBy>
  <cp:revision>7</cp:revision>
  <dcterms:modified xsi:type="dcterms:W3CDTF">2023-06-28T18:37:08Z</dcterms:modified>
</cp:coreProperties>
</file>